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4"/>
  </p:notesMasterIdLst>
  <p:sldIdLst>
    <p:sldId id="256" r:id="rId2"/>
    <p:sldId id="264" r:id="rId3"/>
    <p:sldId id="265" r:id="rId4"/>
    <p:sldId id="286" r:id="rId5"/>
    <p:sldId id="267" r:id="rId6"/>
    <p:sldId id="266" r:id="rId7"/>
    <p:sldId id="276" r:id="rId8"/>
    <p:sldId id="283" r:id="rId9"/>
    <p:sldId id="284" r:id="rId10"/>
    <p:sldId id="285" r:id="rId11"/>
    <p:sldId id="257" r:id="rId12"/>
    <p:sldId id="261" r:id="rId13"/>
    <p:sldId id="258" r:id="rId14"/>
    <p:sldId id="274" r:id="rId15"/>
    <p:sldId id="260" r:id="rId16"/>
    <p:sldId id="259" r:id="rId17"/>
    <p:sldId id="262" r:id="rId18"/>
    <p:sldId id="263" r:id="rId19"/>
    <p:sldId id="269" r:id="rId20"/>
    <p:sldId id="270" r:id="rId21"/>
    <p:sldId id="271" r:id="rId22"/>
    <p:sldId id="272" r:id="rId23"/>
    <p:sldId id="277" r:id="rId24"/>
    <p:sldId id="278" r:id="rId25"/>
    <p:sldId id="279" r:id="rId26"/>
    <p:sldId id="280" r:id="rId27"/>
    <p:sldId id="281" r:id="rId28"/>
    <p:sldId id="282" r:id="rId29"/>
    <p:sldId id="287" r:id="rId30"/>
    <p:sldId id="268" r:id="rId31"/>
    <p:sldId id="289"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p:restoredLeft sz="15620"/>
    <p:restoredTop sz="94660"/>
  </p:normalViewPr>
  <p:slideViewPr>
    <p:cSldViewPr>
      <p:cViewPr varScale="1">
        <p:scale>
          <a:sx n="78" d="100"/>
          <a:sy n="78" d="100"/>
        </p:scale>
        <p:origin x="2059" y="72"/>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32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2C344-611F-4440-9743-96F453EEB3B4}" type="datetimeFigureOut">
              <a:rPr lang="en-US" smtClean="0"/>
              <a:t>6/9/2017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89723E-8ECD-4D88-8298-22B11E0CBFD4}" type="slidenum">
              <a:rPr lang="en-US" smtClean="0"/>
              <a:t>‹#›</a:t>
            </a:fld>
            <a:endParaRPr lang="en-US"/>
          </a:p>
        </p:txBody>
      </p:sp>
    </p:spTree>
    <p:extLst>
      <p:ext uri="{BB962C8B-B14F-4D97-AF65-F5344CB8AC3E}">
        <p14:creationId xmlns:p14="http://schemas.microsoft.com/office/powerpoint/2010/main" val="329335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a:t>
            </a:fld>
            <a:endParaRPr lang="en-US"/>
          </a:p>
        </p:txBody>
      </p:sp>
    </p:spTree>
    <p:extLst>
      <p:ext uri="{BB962C8B-B14F-4D97-AF65-F5344CB8AC3E}">
        <p14:creationId xmlns:p14="http://schemas.microsoft.com/office/powerpoint/2010/main" val="1641366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10</a:t>
            </a:fld>
            <a:endParaRPr lang="en-US"/>
          </a:p>
        </p:txBody>
      </p:sp>
    </p:spTree>
    <p:extLst>
      <p:ext uri="{BB962C8B-B14F-4D97-AF65-F5344CB8AC3E}">
        <p14:creationId xmlns:p14="http://schemas.microsoft.com/office/powerpoint/2010/main" val="1958007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89723E-8ECD-4D88-8298-22B11E0CBFD4}" type="slidenum">
              <a:rPr lang="en-US" smtClean="0"/>
              <a:t>11</a:t>
            </a:fld>
            <a:endParaRPr lang="en-US"/>
          </a:p>
        </p:txBody>
      </p:sp>
      <p:sp>
        <p:nvSpPr>
          <p:cNvPr id="6" name="Notes Placeholder 5">
            <a:extLst>
              <a:ext uri="{FF2B5EF4-FFF2-40B4-BE49-F238E27FC236}">
                <a16:creationId xmlns:a16="http://schemas.microsoft.com/office/drawing/2014/main" id="{1A9496A5-E5FC-4BE1-A615-B5298EAD30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193002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12</a:t>
            </a:fld>
            <a:endParaRPr lang="en-US"/>
          </a:p>
        </p:txBody>
      </p:sp>
    </p:spTree>
    <p:extLst>
      <p:ext uri="{BB962C8B-B14F-4D97-AF65-F5344CB8AC3E}">
        <p14:creationId xmlns:p14="http://schemas.microsoft.com/office/powerpoint/2010/main" val="319344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13</a:t>
            </a:fld>
            <a:endParaRPr lang="en-US"/>
          </a:p>
        </p:txBody>
      </p:sp>
    </p:spTree>
    <p:extLst>
      <p:ext uri="{BB962C8B-B14F-4D97-AF65-F5344CB8AC3E}">
        <p14:creationId xmlns:p14="http://schemas.microsoft.com/office/powerpoint/2010/main" val="1853430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14</a:t>
            </a:fld>
            <a:endParaRPr lang="en-US"/>
          </a:p>
        </p:txBody>
      </p:sp>
    </p:spTree>
    <p:extLst>
      <p:ext uri="{BB962C8B-B14F-4D97-AF65-F5344CB8AC3E}">
        <p14:creationId xmlns:p14="http://schemas.microsoft.com/office/powerpoint/2010/main" val="1076790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15</a:t>
            </a:fld>
            <a:endParaRPr lang="en-US"/>
          </a:p>
        </p:txBody>
      </p:sp>
    </p:spTree>
    <p:extLst>
      <p:ext uri="{BB962C8B-B14F-4D97-AF65-F5344CB8AC3E}">
        <p14:creationId xmlns:p14="http://schemas.microsoft.com/office/powerpoint/2010/main" val="383304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16</a:t>
            </a:fld>
            <a:endParaRPr lang="en-US"/>
          </a:p>
        </p:txBody>
      </p:sp>
    </p:spTree>
    <p:extLst>
      <p:ext uri="{BB962C8B-B14F-4D97-AF65-F5344CB8AC3E}">
        <p14:creationId xmlns:p14="http://schemas.microsoft.com/office/powerpoint/2010/main" val="294140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17</a:t>
            </a:fld>
            <a:endParaRPr lang="en-US"/>
          </a:p>
        </p:txBody>
      </p:sp>
    </p:spTree>
    <p:extLst>
      <p:ext uri="{BB962C8B-B14F-4D97-AF65-F5344CB8AC3E}">
        <p14:creationId xmlns:p14="http://schemas.microsoft.com/office/powerpoint/2010/main" val="423710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18</a:t>
            </a:fld>
            <a:endParaRPr lang="en-US"/>
          </a:p>
        </p:txBody>
      </p:sp>
    </p:spTree>
    <p:extLst>
      <p:ext uri="{BB962C8B-B14F-4D97-AF65-F5344CB8AC3E}">
        <p14:creationId xmlns:p14="http://schemas.microsoft.com/office/powerpoint/2010/main" val="1018565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89723E-8ECD-4D88-8298-22B11E0CBFD4}" type="slidenum">
              <a:rPr lang="en-US" smtClean="0"/>
              <a:t>19</a:t>
            </a:fld>
            <a:endParaRPr lang="en-US"/>
          </a:p>
        </p:txBody>
      </p:sp>
      <p:sp>
        <p:nvSpPr>
          <p:cNvPr id="6" name="Notes Placeholder 5">
            <a:extLst>
              <a:ext uri="{FF2B5EF4-FFF2-40B4-BE49-F238E27FC236}">
                <a16:creationId xmlns:a16="http://schemas.microsoft.com/office/drawing/2014/main" id="{1EF587C1-CB71-4B61-9361-D47D1EA89F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0939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a:t>
            </a:fld>
            <a:endParaRPr lang="en-US"/>
          </a:p>
        </p:txBody>
      </p:sp>
    </p:spTree>
    <p:extLst>
      <p:ext uri="{BB962C8B-B14F-4D97-AF65-F5344CB8AC3E}">
        <p14:creationId xmlns:p14="http://schemas.microsoft.com/office/powerpoint/2010/main" val="1688491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20</a:t>
            </a:fld>
            <a:endParaRPr lang="en-US"/>
          </a:p>
        </p:txBody>
      </p:sp>
    </p:spTree>
    <p:extLst>
      <p:ext uri="{BB962C8B-B14F-4D97-AF65-F5344CB8AC3E}">
        <p14:creationId xmlns:p14="http://schemas.microsoft.com/office/powerpoint/2010/main" val="39472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fld id="{E689723E-8ECD-4D88-8298-22B11E0CBFD4}" type="slidenum">
              <a:rPr lang="en-US" smtClean="0"/>
              <a:t>21</a:t>
            </a:fld>
            <a:endParaRPr lang="en-US"/>
          </a:p>
        </p:txBody>
      </p:sp>
    </p:spTree>
    <p:extLst>
      <p:ext uri="{BB962C8B-B14F-4D97-AF65-F5344CB8AC3E}">
        <p14:creationId xmlns:p14="http://schemas.microsoft.com/office/powerpoint/2010/main" val="977846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22</a:t>
            </a:fld>
            <a:endParaRPr lang="en-US"/>
          </a:p>
        </p:txBody>
      </p:sp>
    </p:spTree>
    <p:extLst>
      <p:ext uri="{BB962C8B-B14F-4D97-AF65-F5344CB8AC3E}">
        <p14:creationId xmlns:p14="http://schemas.microsoft.com/office/powerpoint/2010/main" val="2416901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23</a:t>
            </a:fld>
            <a:endParaRPr lang="en-US"/>
          </a:p>
        </p:txBody>
      </p:sp>
    </p:spTree>
    <p:extLst>
      <p:ext uri="{BB962C8B-B14F-4D97-AF65-F5344CB8AC3E}">
        <p14:creationId xmlns:p14="http://schemas.microsoft.com/office/powerpoint/2010/main" val="640876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89723E-8ECD-4D88-8298-22B11E0CBFD4}" type="slidenum">
              <a:rPr lang="en-US" smtClean="0"/>
              <a:t>24</a:t>
            </a:fld>
            <a:endParaRPr lang="en-US"/>
          </a:p>
        </p:txBody>
      </p:sp>
      <p:sp>
        <p:nvSpPr>
          <p:cNvPr id="6" name="Notes Placeholder 5">
            <a:extLst>
              <a:ext uri="{FF2B5EF4-FFF2-40B4-BE49-F238E27FC236}">
                <a16:creationId xmlns:a16="http://schemas.microsoft.com/office/drawing/2014/main" id="{12395FDB-1727-43B0-BE3B-6DA9A810F27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62936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25</a:t>
            </a:fld>
            <a:endParaRPr lang="en-US"/>
          </a:p>
        </p:txBody>
      </p:sp>
    </p:spTree>
    <p:extLst>
      <p:ext uri="{BB962C8B-B14F-4D97-AF65-F5344CB8AC3E}">
        <p14:creationId xmlns:p14="http://schemas.microsoft.com/office/powerpoint/2010/main" val="20917254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26</a:t>
            </a:fld>
            <a:endParaRPr lang="en-US"/>
          </a:p>
        </p:txBody>
      </p:sp>
    </p:spTree>
    <p:extLst>
      <p:ext uri="{BB962C8B-B14F-4D97-AF65-F5344CB8AC3E}">
        <p14:creationId xmlns:p14="http://schemas.microsoft.com/office/powerpoint/2010/main" val="2264250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27</a:t>
            </a:fld>
            <a:endParaRPr lang="en-US"/>
          </a:p>
        </p:txBody>
      </p:sp>
    </p:spTree>
    <p:extLst>
      <p:ext uri="{BB962C8B-B14F-4D97-AF65-F5344CB8AC3E}">
        <p14:creationId xmlns:p14="http://schemas.microsoft.com/office/powerpoint/2010/main" val="1711633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89723E-8ECD-4D88-8298-22B11E0CBFD4}" type="slidenum">
              <a:rPr lang="en-US" smtClean="0"/>
              <a:t>28</a:t>
            </a:fld>
            <a:endParaRPr lang="en-US"/>
          </a:p>
        </p:txBody>
      </p:sp>
      <p:sp>
        <p:nvSpPr>
          <p:cNvPr id="6" name="Notes Placeholder 5">
            <a:extLst>
              <a:ext uri="{FF2B5EF4-FFF2-40B4-BE49-F238E27FC236}">
                <a16:creationId xmlns:a16="http://schemas.microsoft.com/office/drawing/2014/main" id="{07E8BE66-B2BA-44D9-B5FD-5F6D5AC021C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32619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89723E-8ECD-4D88-8298-22B11E0CBFD4}" type="slidenum">
              <a:rPr lang="en-US" smtClean="0"/>
              <a:t>29</a:t>
            </a:fld>
            <a:endParaRPr lang="en-US"/>
          </a:p>
        </p:txBody>
      </p:sp>
      <p:sp>
        <p:nvSpPr>
          <p:cNvPr id="6" name="Notes Placeholder 5">
            <a:extLst>
              <a:ext uri="{FF2B5EF4-FFF2-40B4-BE49-F238E27FC236}">
                <a16:creationId xmlns:a16="http://schemas.microsoft.com/office/drawing/2014/main" id="{58B685C4-46B6-4E48-9F30-C615A0FFE4D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4420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9723E-8ECD-4D88-8298-22B11E0CBFD4}" type="slidenum">
              <a:rPr lang="en-US" smtClean="0"/>
              <a:t>3</a:t>
            </a:fld>
            <a:endParaRPr lang="en-US"/>
          </a:p>
        </p:txBody>
      </p:sp>
    </p:spTree>
    <p:extLst>
      <p:ext uri="{BB962C8B-B14F-4D97-AF65-F5344CB8AC3E}">
        <p14:creationId xmlns:p14="http://schemas.microsoft.com/office/powerpoint/2010/main" val="3542317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30</a:t>
            </a:fld>
            <a:endParaRPr lang="en-US"/>
          </a:p>
        </p:txBody>
      </p:sp>
    </p:spTree>
    <p:extLst>
      <p:ext uri="{BB962C8B-B14F-4D97-AF65-F5344CB8AC3E}">
        <p14:creationId xmlns:p14="http://schemas.microsoft.com/office/powerpoint/2010/main" val="1555880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31</a:t>
            </a:fld>
            <a:endParaRPr lang="en-US"/>
          </a:p>
        </p:txBody>
      </p:sp>
    </p:spTree>
    <p:extLst>
      <p:ext uri="{BB962C8B-B14F-4D97-AF65-F5344CB8AC3E}">
        <p14:creationId xmlns:p14="http://schemas.microsoft.com/office/powerpoint/2010/main" val="833131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32</a:t>
            </a:fld>
            <a:endParaRPr lang="en-US"/>
          </a:p>
        </p:txBody>
      </p:sp>
    </p:spTree>
    <p:extLst>
      <p:ext uri="{BB962C8B-B14F-4D97-AF65-F5344CB8AC3E}">
        <p14:creationId xmlns:p14="http://schemas.microsoft.com/office/powerpoint/2010/main" val="298325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4</a:t>
            </a:fld>
            <a:endParaRPr lang="en-US"/>
          </a:p>
        </p:txBody>
      </p:sp>
    </p:spTree>
    <p:extLst>
      <p:ext uri="{BB962C8B-B14F-4D97-AF65-F5344CB8AC3E}">
        <p14:creationId xmlns:p14="http://schemas.microsoft.com/office/powerpoint/2010/main" val="319026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5</a:t>
            </a:fld>
            <a:endParaRPr lang="en-US"/>
          </a:p>
        </p:txBody>
      </p:sp>
    </p:spTree>
    <p:extLst>
      <p:ext uri="{BB962C8B-B14F-4D97-AF65-F5344CB8AC3E}">
        <p14:creationId xmlns:p14="http://schemas.microsoft.com/office/powerpoint/2010/main" val="332680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89723E-8ECD-4D88-8298-22B11E0CBFD4}" type="slidenum">
              <a:rPr lang="en-US" smtClean="0"/>
              <a:t>6</a:t>
            </a:fld>
            <a:endParaRPr lang="en-US" dirty="0"/>
          </a:p>
        </p:txBody>
      </p:sp>
      <p:sp>
        <p:nvSpPr>
          <p:cNvPr id="6" name="Notes Placeholder 5">
            <a:extLst>
              <a:ext uri="{FF2B5EF4-FFF2-40B4-BE49-F238E27FC236}">
                <a16:creationId xmlns:a16="http://schemas.microsoft.com/office/drawing/2014/main" id="{C654D411-36B0-48C8-9466-7649BA6BE72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55372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7</a:t>
            </a:fld>
            <a:endParaRPr lang="en-US"/>
          </a:p>
        </p:txBody>
      </p:sp>
    </p:spTree>
    <p:extLst>
      <p:ext uri="{BB962C8B-B14F-4D97-AF65-F5344CB8AC3E}">
        <p14:creationId xmlns:p14="http://schemas.microsoft.com/office/powerpoint/2010/main" val="196962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8</a:t>
            </a:fld>
            <a:endParaRPr lang="en-US"/>
          </a:p>
        </p:txBody>
      </p:sp>
    </p:spTree>
    <p:extLst>
      <p:ext uri="{BB962C8B-B14F-4D97-AF65-F5344CB8AC3E}">
        <p14:creationId xmlns:p14="http://schemas.microsoft.com/office/powerpoint/2010/main" val="21275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89723E-8ECD-4D88-8298-22B11E0CBFD4}" type="slidenum">
              <a:rPr lang="en-US" smtClean="0"/>
              <a:t>9</a:t>
            </a:fld>
            <a:endParaRPr lang="en-US"/>
          </a:p>
        </p:txBody>
      </p:sp>
    </p:spTree>
    <p:extLst>
      <p:ext uri="{BB962C8B-B14F-4D97-AF65-F5344CB8AC3E}">
        <p14:creationId xmlns:p14="http://schemas.microsoft.com/office/powerpoint/2010/main" val="356248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790210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38F4B041-5356-4915-B046-EAC9E8775017}" type="datetimeFigureOut">
              <a:rPr lang="en-US" smtClean="0"/>
              <a:pPr/>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9206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2924946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4631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769395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64981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272062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74470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59460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1716801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F4B041-5356-4915-B046-EAC9E8775017}" type="datetimeFigureOut">
              <a:rPr lang="en-US" smtClean="0"/>
              <a:pPr/>
              <a:t>6/9/2017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240025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F4B041-5356-4915-B046-EAC9E8775017}"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147332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F4B041-5356-4915-B046-EAC9E8775017}" type="datetimeFigureOut">
              <a:rPr lang="en-US" smtClean="0"/>
              <a:pPr/>
              <a:t>6/9/2017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417750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F4B041-5356-4915-B046-EAC9E8775017}" type="datetimeFigureOut">
              <a:rPr lang="en-US" smtClean="0"/>
              <a:pPr/>
              <a:t>6/9/2017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24335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4B041-5356-4915-B046-EAC9E8775017}" type="datetimeFigureOut">
              <a:rPr lang="en-US" smtClean="0"/>
              <a:pPr/>
              <a:t>6/9/2017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136368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4B041-5356-4915-B046-EAC9E8775017}" type="datetimeFigureOut">
              <a:rPr lang="en-US" smtClean="0"/>
              <a:pPr/>
              <a:t>6/9/2017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832112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4B041-5356-4915-B046-EAC9E8775017}" type="datetimeFigureOut">
              <a:rPr lang="en-US" smtClean="0"/>
              <a:pPr/>
              <a:t>6/9/2017</a:t>
            </a:fld>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F5C00BD8-A3C1-4810-854D-3E05497334B1}" type="slidenum">
              <a:rPr lang="en-US" smtClean="0"/>
              <a:pPr/>
              <a:t>‹#›</a:t>
            </a:fld>
            <a:endParaRPr lang="en-US"/>
          </a:p>
        </p:txBody>
      </p:sp>
    </p:spTree>
    <p:extLst>
      <p:ext uri="{BB962C8B-B14F-4D97-AF65-F5344CB8AC3E}">
        <p14:creationId xmlns:p14="http://schemas.microsoft.com/office/powerpoint/2010/main" val="33672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F4B041-5356-4915-B046-EAC9E8775017}" type="datetimeFigureOut">
              <a:rPr lang="en-US" smtClean="0"/>
              <a:pPr/>
              <a:t>6/9/2017</a:t>
            </a:fld>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5C00BD8-A3C1-4810-854D-3E05497334B1}" type="slidenum">
              <a:rPr lang="en-US" smtClean="0"/>
              <a:pPr/>
              <a:t>‹#›</a:t>
            </a:fld>
            <a:endParaRPr lang="en-US"/>
          </a:p>
        </p:txBody>
      </p:sp>
    </p:spTree>
    <p:extLst>
      <p:ext uri="{BB962C8B-B14F-4D97-AF65-F5344CB8AC3E}">
        <p14:creationId xmlns:p14="http://schemas.microsoft.com/office/powerpoint/2010/main" val="206766486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fsqXDSJZVMY"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Optimizing Care for the Pediatric pt with Sensory needs</a:t>
            </a:r>
          </a:p>
        </p:txBody>
      </p:sp>
      <p:sp>
        <p:nvSpPr>
          <p:cNvPr id="3" name="Subtitle 2"/>
          <p:cNvSpPr>
            <a:spLocks noGrp="1"/>
          </p:cNvSpPr>
          <p:nvPr>
            <p:ph type="subTitle" idx="1"/>
          </p:nvPr>
        </p:nvSpPr>
        <p:spPr/>
        <p:txBody>
          <a:bodyPr>
            <a:normAutofit/>
          </a:bodyPr>
          <a:lstStyle/>
          <a:p>
            <a:r>
              <a:rPr lang="en-US" dirty="0"/>
              <a:t>Armi Holcomb BSN RN CPAN</a:t>
            </a:r>
          </a:p>
          <a:p>
            <a:r>
              <a:rPr lang="en-US" dirty="0"/>
              <a:t>ASPAN President 2015-2016</a:t>
            </a:r>
          </a:p>
          <a:p>
            <a:r>
              <a:rPr lang="en-US" dirty="0" err="1"/>
              <a:t>NAPANc</a:t>
            </a:r>
            <a:r>
              <a:rPr lang="en-US" dirty="0"/>
              <a:t> Annual Conference</a:t>
            </a:r>
          </a:p>
          <a:p>
            <a:r>
              <a:rPr lang="en-US"/>
              <a:t>June 9-11,2017</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077200" cy="2895600"/>
          </a:xfrm>
        </p:spPr>
        <p:txBody>
          <a:bodyPr/>
          <a:lstStyle/>
          <a:p>
            <a:r>
              <a:rPr lang="en-US" dirty="0"/>
              <a:t>S&amp;S of sensory craving</a:t>
            </a:r>
          </a:p>
        </p:txBody>
      </p:sp>
      <p:sp>
        <p:nvSpPr>
          <p:cNvPr id="3" name="Text Placeholder 2"/>
          <p:cNvSpPr>
            <a:spLocks noGrp="1"/>
          </p:cNvSpPr>
          <p:nvPr>
            <p:ph type="body" idx="1"/>
          </p:nvPr>
        </p:nvSpPr>
        <p:spPr>
          <a:xfrm>
            <a:off x="685800" y="1295400"/>
            <a:ext cx="6154952" cy="4267200"/>
          </a:xfrm>
        </p:spPr>
        <p:txBody>
          <a:bodyPr/>
          <a:lstStyle/>
          <a:p>
            <a:r>
              <a:rPr lang="en-US" dirty="0"/>
              <a:t>Fidgets excessively</a:t>
            </a:r>
          </a:p>
          <a:p>
            <a:r>
              <a:rPr lang="en-US" dirty="0"/>
              <a:t>Seek or make loud disturbing noises</a:t>
            </a:r>
          </a:p>
          <a:p>
            <a:r>
              <a:rPr lang="en-US" dirty="0"/>
              <a:t>Climb, jump or crash constantly</a:t>
            </a:r>
          </a:p>
          <a:p>
            <a:r>
              <a:rPr lang="en-US" dirty="0"/>
              <a:t>Suck on or bite clothing, fingers or pencils</a:t>
            </a:r>
          </a:p>
          <a:p>
            <a:r>
              <a:rPr lang="en-US" dirty="0"/>
              <a:t>Appear impulsive</a:t>
            </a:r>
          </a:p>
        </p:txBody>
      </p:sp>
    </p:spTree>
    <p:extLst>
      <p:ext uri="{BB962C8B-B14F-4D97-AF65-F5344CB8AC3E}">
        <p14:creationId xmlns:p14="http://schemas.microsoft.com/office/powerpoint/2010/main" val="212158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056"/>
            <a:ext cx="6554867" cy="1524000"/>
          </a:xfrm>
        </p:spPr>
        <p:txBody>
          <a:bodyPr/>
          <a:lstStyle/>
          <a:p>
            <a:r>
              <a:rPr lang="en-US" dirty="0"/>
              <a:t>What is Autism?</a:t>
            </a:r>
          </a:p>
        </p:txBody>
      </p:sp>
      <p:sp>
        <p:nvSpPr>
          <p:cNvPr id="3" name="Content Placeholder 2"/>
          <p:cNvSpPr>
            <a:spLocks noGrp="1"/>
          </p:cNvSpPr>
          <p:nvPr>
            <p:ph idx="1"/>
          </p:nvPr>
        </p:nvSpPr>
        <p:spPr>
          <a:xfrm>
            <a:off x="457200" y="1828800"/>
            <a:ext cx="6554867" cy="3767670"/>
          </a:xfrm>
        </p:spPr>
        <p:txBody>
          <a:bodyPr>
            <a:normAutofit fontScale="92500" lnSpcReduction="10000"/>
          </a:bodyPr>
          <a:lstStyle/>
          <a:p>
            <a:r>
              <a:rPr lang="en-US" dirty="0"/>
              <a:t>It is a bio- neurological development disability that generally appears before the age of 3</a:t>
            </a:r>
          </a:p>
          <a:p>
            <a:endParaRPr lang="en-US" dirty="0"/>
          </a:p>
          <a:p>
            <a:r>
              <a:rPr lang="en-US" dirty="0"/>
              <a:t>Autism impacts the normal development of the brain in the areas of social interaction, communication and cognitive functions</a:t>
            </a:r>
          </a:p>
          <a:p>
            <a:endParaRPr lang="en-US" dirty="0"/>
          </a:p>
          <a:p>
            <a:r>
              <a:rPr lang="en-US" dirty="0"/>
              <a:t>Individuals with autism suffer from numerous co-morbid medical conditions which may include allergies, sleeping disorder, asthma, digestive disorder, feeding disorders, sensory integration dysfunction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152400"/>
            <a:ext cx="6554867" cy="1524000"/>
          </a:xfrm>
        </p:spPr>
        <p:txBody>
          <a:bodyPr/>
          <a:lstStyle/>
          <a:p>
            <a:r>
              <a:rPr lang="en-US" dirty="0"/>
              <a:t>Autism Fact and Stats</a:t>
            </a:r>
          </a:p>
        </p:txBody>
      </p:sp>
      <p:sp>
        <p:nvSpPr>
          <p:cNvPr id="3" name="Content Placeholder 2"/>
          <p:cNvSpPr>
            <a:spLocks noGrp="1"/>
          </p:cNvSpPr>
          <p:nvPr>
            <p:ph idx="1"/>
          </p:nvPr>
        </p:nvSpPr>
        <p:spPr>
          <a:xfrm>
            <a:off x="533399" y="1371600"/>
            <a:ext cx="6554867" cy="3767670"/>
          </a:xfrm>
        </p:spPr>
        <p:txBody>
          <a:bodyPr/>
          <a:lstStyle/>
          <a:p>
            <a:r>
              <a:rPr lang="en-US" dirty="0"/>
              <a:t>Affects 1 in 68 children</a:t>
            </a:r>
          </a:p>
          <a:p>
            <a:r>
              <a:rPr lang="en-US" dirty="0"/>
              <a:t>Boys are 4 times more likely to have autism than girls</a:t>
            </a:r>
          </a:p>
          <a:p>
            <a:r>
              <a:rPr lang="en-US" dirty="0"/>
              <a:t>40%of children with autism do not speak, 25-30% have words at 12-18 months then lose them. Others may speak but not until late childhood.</a:t>
            </a:r>
          </a:p>
          <a:p>
            <a:r>
              <a:rPr lang="en-US" dirty="0"/>
              <a:t>No two people with autism are alike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018" y="304800"/>
            <a:ext cx="1809932" cy="2209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facts</a:t>
            </a:r>
          </a:p>
        </p:txBody>
      </p:sp>
      <p:sp>
        <p:nvSpPr>
          <p:cNvPr id="3" name="Content Placeholder 2"/>
          <p:cNvSpPr>
            <a:spLocks noGrp="1"/>
          </p:cNvSpPr>
          <p:nvPr>
            <p:ph idx="1"/>
          </p:nvPr>
        </p:nvSpPr>
        <p:spPr/>
        <p:txBody>
          <a:bodyPr>
            <a:normAutofit/>
          </a:bodyPr>
          <a:lstStyle/>
          <a:p>
            <a:endParaRPr lang="en-US" dirty="0"/>
          </a:p>
          <a:p>
            <a:r>
              <a:rPr lang="en-US" dirty="0" err="1"/>
              <a:t>Austism</a:t>
            </a:r>
            <a:r>
              <a:rPr lang="en-US" dirty="0"/>
              <a:t> is diagnosed four times more often in boys than girls. Its prevalence is not affected by race, religion or socio economic status</a:t>
            </a:r>
          </a:p>
          <a:p>
            <a:pPr marL="0" indent="0">
              <a:buNone/>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RACE CAR DRIVER Jamie </a:t>
            </a:r>
            <a:r>
              <a:rPr lang="en-US" sz="2800" dirty="0" err="1"/>
              <a:t>mcMURRAY</a:t>
            </a:r>
            <a:r>
              <a:rPr lang="en-US" sz="2800" dirty="0"/>
              <a:t> TALKS ABOUT </a:t>
            </a:r>
            <a:r>
              <a:rPr lang="en-US" sz="2800" dirty="0" err="1"/>
              <a:t>aUTISM</a:t>
            </a:r>
            <a:endParaRPr lang="en-US" sz="2800" dirty="0"/>
          </a:p>
        </p:txBody>
      </p:sp>
      <p:pic>
        <p:nvPicPr>
          <p:cNvPr id="4" name="fsqXDSJZVMY"/>
          <p:cNvPicPr>
            <a:picLocks noGrp="1" noRot="1" noChangeAspect="1"/>
          </p:cNvPicPr>
          <p:nvPr>
            <p:ph idx="1"/>
            <a:videoFile r:link="rId1"/>
          </p:nvPr>
        </p:nvPicPr>
        <p:blipFill>
          <a:blip r:embed="rId4"/>
          <a:stretch>
            <a:fillRect/>
          </a:stretch>
        </p:blipFill>
        <p:spPr>
          <a:xfrm>
            <a:off x="1371600" y="914400"/>
            <a:ext cx="6908799" cy="3886200"/>
          </a:xfrm>
          <a:prstGeom prst="rect">
            <a:avLst/>
          </a:prstGeom>
        </p:spPr>
      </p:pic>
    </p:spTree>
    <p:extLst>
      <p:ext uri="{BB962C8B-B14F-4D97-AF65-F5344CB8AC3E}">
        <p14:creationId xmlns:p14="http://schemas.microsoft.com/office/powerpoint/2010/main" val="3107109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43000"/>
            <a:ext cx="6554788" cy="3767138"/>
          </a:xfrm>
        </p:spPr>
        <p:txBody>
          <a:bodyPr/>
          <a:lstStyle/>
          <a:p>
            <a:r>
              <a:rPr lang="en-US" dirty="0"/>
              <a:t>Currently there is no cure for Autism but with early intervention and treatment of the diverse symptoms related to autism, greatly improves and in some cases completely overcome.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6554788" cy="3767138"/>
          </a:xfrm>
        </p:spPr>
        <p:txBody>
          <a:bodyPr/>
          <a:lstStyle/>
          <a:p>
            <a:r>
              <a:rPr lang="en-US" dirty="0"/>
              <a:t>Autism itself does not affect life expectancy, however research has shown that mortality risk among individuals with autism is twice as high than the general population in large part due to drowning or other accidents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533400"/>
            <a:ext cx="6554788" cy="3767138"/>
          </a:xfrm>
        </p:spPr>
        <p:txBody>
          <a:bodyPr/>
          <a:lstStyle/>
          <a:p>
            <a:r>
              <a:rPr lang="en-US" dirty="0"/>
              <a:t>Rate of autism has steadily increased in the past 20 years</a:t>
            </a:r>
          </a:p>
          <a:p>
            <a:endParaRPr lang="en-US" dirty="0"/>
          </a:p>
          <a:p>
            <a:pPr>
              <a:buNone/>
            </a:pPr>
            <a:r>
              <a:rPr lang="en-US" i="1" dirty="0"/>
              <a:t>Is it because it was not diagnosed properly?</a:t>
            </a:r>
          </a:p>
          <a:p>
            <a:pPr>
              <a:buNone/>
            </a:pPr>
            <a:r>
              <a:rPr lang="en-US" i="1" dirty="0"/>
              <a:t>Are we just more aware of the spectrum disorder?</a:t>
            </a:r>
          </a:p>
          <a:p>
            <a:endParaRPr lang="en-US"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53000"/>
            <a:ext cx="6554867" cy="1524000"/>
          </a:xfrm>
        </p:spPr>
        <p:txBody>
          <a:bodyPr>
            <a:normAutofit/>
          </a:bodyPr>
          <a:lstStyle/>
          <a:p>
            <a:r>
              <a:rPr lang="en-US" sz="1400" dirty="0"/>
              <a:t>this is a graph up to 2009, in 2014 the prevalence is 1 In 68 </a:t>
            </a:r>
          </a:p>
        </p:txBody>
      </p:sp>
      <p:pic>
        <p:nvPicPr>
          <p:cNvPr id="1026" name="Picture 2"/>
          <p:cNvPicPr>
            <a:picLocks noGrp="1" noChangeAspect="1" noChangeArrowheads="1"/>
          </p:cNvPicPr>
          <p:nvPr>
            <p:ph idx="1"/>
          </p:nvPr>
        </p:nvPicPr>
        <p:blipFill>
          <a:blip r:embed="rId3" cstate="print"/>
          <a:stretch>
            <a:fillRect/>
          </a:stretch>
        </p:blipFill>
        <p:spPr bwMode="auto">
          <a:xfrm>
            <a:off x="1371600" y="457200"/>
            <a:ext cx="6781800" cy="468318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661160"/>
          </a:xfrm>
        </p:spPr>
        <p:txBody>
          <a:bodyPr>
            <a:normAutofit/>
          </a:bodyPr>
          <a:lstStyle/>
          <a:p>
            <a:r>
              <a:rPr lang="en-US" dirty="0"/>
              <a:t>Strategies to help Optimize how to care for pts with SPD/Autism</a:t>
            </a:r>
            <a:endParaRPr lang="en-US" sz="31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524000"/>
            <a:ext cx="6603999" cy="4953000"/>
          </a:xfrm>
        </p:spPr>
      </p:pic>
    </p:spTree>
    <p:extLst>
      <p:ext uri="{BB962C8B-B14F-4D97-AF65-F5344CB8AC3E}">
        <p14:creationId xmlns:p14="http://schemas.microsoft.com/office/powerpoint/2010/main" val="3384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buNone/>
            </a:pPr>
            <a:endParaRPr lang="en-US" dirty="0"/>
          </a:p>
          <a:p>
            <a:r>
              <a:rPr lang="en-US" dirty="0"/>
              <a:t>Identify patients who have or potentially have sensory processing difficulties.</a:t>
            </a:r>
          </a:p>
          <a:p>
            <a:r>
              <a:rPr lang="en-US" dirty="0"/>
              <a:t>Discuss strategies for managing patients with sensory processing disorders while providing care.</a:t>
            </a:r>
          </a:p>
          <a:p>
            <a:r>
              <a:rPr lang="en-US" dirty="0"/>
              <a:t>Describe how to de-escalate situations involving patients with sensory processing disorders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Strategies</a:t>
            </a:r>
            <a:br>
              <a:rPr lang="en-US" dirty="0"/>
            </a:br>
            <a:endParaRPr lang="en-US" dirty="0"/>
          </a:p>
        </p:txBody>
      </p:sp>
      <p:sp>
        <p:nvSpPr>
          <p:cNvPr id="3" name="Content Placeholder 2"/>
          <p:cNvSpPr>
            <a:spLocks noGrp="1"/>
          </p:cNvSpPr>
          <p:nvPr>
            <p:ph idx="1"/>
          </p:nvPr>
        </p:nvSpPr>
        <p:spPr>
          <a:xfrm>
            <a:off x="1066800" y="1066800"/>
            <a:ext cx="7239000" cy="4846320"/>
          </a:xfrm>
        </p:spPr>
        <p:txBody>
          <a:bodyPr/>
          <a:lstStyle/>
          <a:p>
            <a:r>
              <a:rPr lang="en-US" dirty="0"/>
              <a:t>At CMH we ask parents to complete a questionnaire to better able to deal with their child with SPD with or without dx of Autism, </a:t>
            </a:r>
            <a:r>
              <a:rPr lang="en-US" dirty="0" err="1"/>
              <a:t>Aspergers</a:t>
            </a:r>
            <a:r>
              <a:rPr lang="en-US" dirty="0"/>
              <a:t>, Downs syndrome, brain injury and communication delays</a:t>
            </a:r>
          </a:p>
        </p:txBody>
      </p:sp>
    </p:spTree>
    <p:extLst>
      <p:ext uri="{BB962C8B-B14F-4D97-AF65-F5344CB8AC3E}">
        <p14:creationId xmlns:p14="http://schemas.microsoft.com/office/powerpoint/2010/main" val="191933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239000" cy="1143000"/>
          </a:xfrm>
        </p:spPr>
        <p:txBody>
          <a:bodyPr>
            <a:normAutofit fontScale="90000"/>
          </a:bodyPr>
          <a:lstStyle/>
          <a:p>
            <a:r>
              <a:rPr lang="en-US" sz="2400" dirty="0"/>
              <a:t>In the healthcare setting children who are extra sensitive to sensory information may have difficulty with some of their medical care</a:t>
            </a:r>
          </a:p>
        </p:txBody>
      </p:sp>
      <p:sp>
        <p:nvSpPr>
          <p:cNvPr id="3" name="Content Placeholder 2"/>
          <p:cNvSpPr>
            <a:spLocks noGrp="1"/>
          </p:cNvSpPr>
          <p:nvPr>
            <p:ph idx="1"/>
          </p:nvPr>
        </p:nvSpPr>
        <p:spPr>
          <a:xfrm>
            <a:off x="304800" y="2133600"/>
            <a:ext cx="7239000" cy="4846320"/>
          </a:xfrm>
        </p:spPr>
        <p:txBody>
          <a:bodyPr/>
          <a:lstStyle/>
          <a:p>
            <a:r>
              <a:rPr lang="en-US" dirty="0"/>
              <a:t>Becoming upset in busy waiting rooms or as in a mall</a:t>
            </a:r>
          </a:p>
          <a:p>
            <a:r>
              <a:rPr lang="en-US" dirty="0"/>
              <a:t>Crying when having blood pressure taken</a:t>
            </a:r>
          </a:p>
          <a:p>
            <a:r>
              <a:rPr lang="en-US" dirty="0"/>
              <a:t>Hiding from the staff and refusing to interact</a:t>
            </a:r>
          </a:p>
          <a:p>
            <a:r>
              <a:rPr lang="en-US" dirty="0"/>
              <a:t>Becoming unreasonably upset when asked to start a new activity</a:t>
            </a:r>
          </a:p>
          <a:p>
            <a:r>
              <a:rPr lang="en-US" dirty="0"/>
              <a:t>Covering their ears when new people are talking</a:t>
            </a:r>
          </a:p>
          <a:p>
            <a:r>
              <a:rPr lang="en-US" dirty="0"/>
              <a:t>Hiding their eyes when new people talk or with bright lights</a:t>
            </a:r>
          </a:p>
        </p:txBody>
      </p:sp>
    </p:spTree>
    <p:extLst>
      <p:ext uri="{BB962C8B-B14F-4D97-AF65-F5344CB8AC3E}">
        <p14:creationId xmlns:p14="http://schemas.microsoft.com/office/powerpoint/2010/main" val="1448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2">
                <a:tint val="97000"/>
                <a:hueMod val="142000"/>
                <a:satMod val="200000"/>
                <a:lumMod val="118000"/>
              </a:schemeClr>
            </a:gs>
            <a:gs pos="100000">
              <a:schemeClr val="bg2">
                <a:shade val="94000"/>
                <a:hueMod val="22000"/>
                <a:satMod val="220000"/>
                <a:lumMod val="62000"/>
              </a:schemeClr>
            </a:gs>
          </a:gsLst>
          <a:lin ang="612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rot="5400000">
            <a:off x="1206500" y="901700"/>
            <a:ext cx="6807200" cy="5105400"/>
          </a:xfrm>
        </p:spPr>
      </p:pic>
    </p:spTree>
    <p:extLst>
      <p:ext uri="{BB962C8B-B14F-4D97-AF65-F5344CB8AC3E}">
        <p14:creationId xmlns:p14="http://schemas.microsoft.com/office/powerpoint/2010/main" val="51228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9950" y="-609600"/>
            <a:ext cx="8153400" cy="3200400"/>
          </a:xfrm>
        </p:spPr>
        <p:txBody>
          <a:bodyPr/>
          <a:lstStyle/>
          <a:p>
            <a:r>
              <a:rPr lang="en-US" dirty="0"/>
              <a:t>Calming Sensory Strategies</a:t>
            </a:r>
          </a:p>
        </p:txBody>
      </p:sp>
      <p:sp>
        <p:nvSpPr>
          <p:cNvPr id="16" name="Text Placeholder 15"/>
          <p:cNvSpPr>
            <a:spLocks noGrp="1"/>
          </p:cNvSpPr>
          <p:nvPr>
            <p:ph type="body" idx="1"/>
          </p:nvPr>
        </p:nvSpPr>
        <p:spPr>
          <a:xfrm>
            <a:off x="228600" y="1905000"/>
            <a:ext cx="7494973" cy="3962400"/>
          </a:xfrm>
        </p:spPr>
        <p:txBody>
          <a:bodyPr>
            <a:normAutofit fontScale="92500" lnSpcReduction="20000"/>
          </a:bodyPr>
          <a:lstStyle/>
          <a:p>
            <a:r>
              <a:rPr lang="en-US" dirty="0"/>
              <a:t>Proprioceptive input: any input which pushes or pulls on the body’s joints or deep pressure to the body muscles</a:t>
            </a:r>
          </a:p>
          <a:p>
            <a:endParaRPr lang="en-US" dirty="0"/>
          </a:p>
          <a:p>
            <a:r>
              <a:rPr lang="en-US" dirty="0"/>
              <a:t>Tactile Input: How things touch your body</a:t>
            </a:r>
          </a:p>
          <a:p>
            <a:endParaRPr lang="en-US" dirty="0"/>
          </a:p>
          <a:p>
            <a:r>
              <a:rPr lang="en-US" dirty="0"/>
              <a:t>Visual Input: what your child sees</a:t>
            </a:r>
          </a:p>
          <a:p>
            <a:endParaRPr lang="en-US" dirty="0"/>
          </a:p>
          <a:p>
            <a:r>
              <a:rPr lang="en-US" dirty="0"/>
              <a:t>Auditory input: what your child hears</a:t>
            </a:r>
          </a:p>
          <a:p>
            <a:endParaRPr lang="en-US" dirty="0"/>
          </a:p>
          <a:p>
            <a:r>
              <a:rPr lang="en-US" dirty="0"/>
              <a:t>Oral input: what your child eats or puts in his mouth</a:t>
            </a:r>
          </a:p>
          <a:p>
            <a:endParaRPr lang="en-US" dirty="0"/>
          </a:p>
          <a:p>
            <a:r>
              <a:rPr lang="en-US" dirty="0"/>
              <a:t>Vestibular input: how you child moves relative to the ground</a:t>
            </a:r>
          </a:p>
          <a:p>
            <a:endParaRPr lang="en-US" dirty="0"/>
          </a:p>
        </p:txBody>
      </p:sp>
    </p:spTree>
    <p:extLst>
      <p:ext uri="{BB962C8B-B14F-4D97-AF65-F5344CB8AC3E}">
        <p14:creationId xmlns:p14="http://schemas.microsoft.com/office/powerpoint/2010/main" val="83408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77200" cy="2895600"/>
          </a:xfrm>
        </p:spPr>
        <p:txBody>
          <a:bodyPr/>
          <a:lstStyle/>
          <a:p>
            <a:r>
              <a:rPr lang="en-US" dirty="0"/>
              <a:t>Examples of proprioceptive Input:</a:t>
            </a:r>
          </a:p>
        </p:txBody>
      </p:sp>
      <p:sp>
        <p:nvSpPr>
          <p:cNvPr id="3" name="Text Placeholder 2"/>
          <p:cNvSpPr>
            <a:spLocks noGrp="1"/>
          </p:cNvSpPr>
          <p:nvPr>
            <p:ph type="body" idx="1"/>
          </p:nvPr>
        </p:nvSpPr>
        <p:spPr>
          <a:xfrm>
            <a:off x="381000" y="1905000"/>
            <a:ext cx="6535952" cy="4114800"/>
          </a:xfrm>
        </p:spPr>
        <p:txBody>
          <a:bodyPr/>
          <a:lstStyle/>
          <a:p>
            <a:r>
              <a:rPr lang="en-US" dirty="0"/>
              <a:t>Bear hugs/comfort holds</a:t>
            </a:r>
          </a:p>
          <a:p>
            <a:r>
              <a:rPr lang="en-US" dirty="0"/>
              <a:t>Playing/positioning on his tummy so he has to push up with his arms – use </a:t>
            </a:r>
            <a:r>
              <a:rPr lang="en-US" dirty="0" err="1"/>
              <a:t>Ipads</a:t>
            </a:r>
            <a:r>
              <a:rPr lang="en-US" dirty="0"/>
              <a:t> or book while waiting, it also diminishes visual input in a busy room</a:t>
            </a:r>
          </a:p>
          <a:p>
            <a:r>
              <a:rPr lang="en-US" dirty="0"/>
              <a:t>Swaddling/wrapping in a blanket</a:t>
            </a:r>
          </a:p>
          <a:p>
            <a:r>
              <a:rPr lang="en-US" dirty="0"/>
              <a:t>Weighted lap pads –either on their lap or if in supine or prone position place over torso</a:t>
            </a:r>
          </a:p>
          <a:p>
            <a:r>
              <a:rPr lang="en-US" dirty="0"/>
              <a:t>Use vibration toys – spinner toys that vibrate, mini massagers</a:t>
            </a:r>
          </a:p>
          <a:p>
            <a:r>
              <a:rPr lang="en-US" dirty="0"/>
              <a:t>Arm hugs/squeezes</a:t>
            </a:r>
          </a:p>
        </p:txBody>
      </p:sp>
    </p:spTree>
    <p:extLst>
      <p:ext uri="{BB962C8B-B14F-4D97-AF65-F5344CB8AC3E}">
        <p14:creationId xmlns:p14="http://schemas.microsoft.com/office/powerpoint/2010/main" val="351173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77200" cy="2895600"/>
          </a:xfrm>
        </p:spPr>
        <p:txBody>
          <a:bodyPr/>
          <a:lstStyle/>
          <a:p>
            <a:r>
              <a:rPr lang="en-US" dirty="0"/>
              <a:t>Examples of tactile input</a:t>
            </a:r>
          </a:p>
        </p:txBody>
      </p:sp>
      <p:sp>
        <p:nvSpPr>
          <p:cNvPr id="3" name="Text Placeholder 2"/>
          <p:cNvSpPr>
            <a:spLocks noGrp="1"/>
          </p:cNvSpPr>
          <p:nvPr>
            <p:ph type="body" idx="1"/>
          </p:nvPr>
        </p:nvSpPr>
        <p:spPr>
          <a:xfrm>
            <a:off x="685800" y="2133600"/>
            <a:ext cx="6002552" cy="3048000"/>
          </a:xfrm>
        </p:spPr>
        <p:txBody>
          <a:bodyPr/>
          <a:lstStyle/>
          <a:p>
            <a:r>
              <a:rPr lang="en-US" dirty="0"/>
              <a:t>Firm touch is more calming than light touch or tickles</a:t>
            </a:r>
          </a:p>
          <a:p>
            <a:r>
              <a:rPr lang="en-US" dirty="0"/>
              <a:t>Stroking child’s back rhythmically from top to bottom</a:t>
            </a:r>
          </a:p>
          <a:p>
            <a:r>
              <a:rPr lang="en-US" dirty="0"/>
              <a:t>Gently squeeze your child’s hand or feet while you count</a:t>
            </a:r>
          </a:p>
          <a:p>
            <a:r>
              <a:rPr lang="en-US" dirty="0"/>
              <a:t>Warm blankets or towels- of course not recommended if </a:t>
            </a:r>
            <a:r>
              <a:rPr lang="en-US" dirty="0" err="1"/>
              <a:t>pt</a:t>
            </a:r>
            <a:r>
              <a:rPr lang="en-US" dirty="0"/>
              <a:t> is febrile</a:t>
            </a:r>
          </a:p>
        </p:txBody>
      </p:sp>
    </p:spTree>
    <p:extLst>
      <p:ext uri="{BB962C8B-B14F-4D97-AF65-F5344CB8AC3E}">
        <p14:creationId xmlns:p14="http://schemas.microsoft.com/office/powerpoint/2010/main" val="1039829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072"/>
            <a:ext cx="8077200" cy="2895600"/>
          </a:xfrm>
        </p:spPr>
        <p:txBody>
          <a:bodyPr/>
          <a:lstStyle/>
          <a:p>
            <a:r>
              <a:rPr lang="en-US" dirty="0"/>
              <a:t>Examples of visual input</a:t>
            </a:r>
          </a:p>
        </p:txBody>
      </p:sp>
      <p:sp>
        <p:nvSpPr>
          <p:cNvPr id="3" name="Text Placeholder 2"/>
          <p:cNvSpPr>
            <a:spLocks noGrp="1"/>
          </p:cNvSpPr>
          <p:nvPr>
            <p:ph type="body" idx="1"/>
          </p:nvPr>
        </p:nvSpPr>
        <p:spPr>
          <a:xfrm>
            <a:off x="533400" y="2362200"/>
            <a:ext cx="6535952" cy="2971800"/>
          </a:xfrm>
        </p:spPr>
        <p:txBody>
          <a:bodyPr/>
          <a:lstStyle/>
          <a:p>
            <a:r>
              <a:rPr lang="en-US" dirty="0"/>
              <a:t>Watching patterns is often calming to children</a:t>
            </a:r>
          </a:p>
          <a:p>
            <a:r>
              <a:rPr lang="en-US" dirty="0"/>
              <a:t>iPad games such as Thicket or Neon mania</a:t>
            </a:r>
          </a:p>
          <a:p>
            <a:r>
              <a:rPr lang="en-US" dirty="0"/>
              <a:t>Spinner toys </a:t>
            </a:r>
          </a:p>
          <a:p>
            <a:r>
              <a:rPr lang="en-US" dirty="0"/>
              <a:t>Limiting visual input such as turning down the </a:t>
            </a:r>
            <a:r>
              <a:rPr lang="en-US" dirty="0" err="1"/>
              <a:t>lightsor</a:t>
            </a:r>
            <a:r>
              <a:rPr lang="en-US" dirty="0"/>
              <a:t> closing the blinds</a:t>
            </a:r>
          </a:p>
          <a:p>
            <a:r>
              <a:rPr lang="en-US" dirty="0"/>
              <a:t>Decrease eye contact or approaching child from the side</a:t>
            </a:r>
          </a:p>
        </p:txBody>
      </p:sp>
    </p:spTree>
    <p:extLst>
      <p:ext uri="{BB962C8B-B14F-4D97-AF65-F5344CB8AC3E}">
        <p14:creationId xmlns:p14="http://schemas.microsoft.com/office/powerpoint/2010/main" val="2535179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2895600"/>
          </a:xfrm>
        </p:spPr>
        <p:txBody>
          <a:bodyPr/>
          <a:lstStyle/>
          <a:p>
            <a:r>
              <a:rPr lang="en-US" dirty="0"/>
              <a:t>Examples of auditory input</a:t>
            </a:r>
            <a:br>
              <a:rPr lang="en-US" dirty="0"/>
            </a:br>
            <a:endParaRPr lang="en-US" dirty="0"/>
          </a:p>
        </p:txBody>
      </p:sp>
      <p:sp>
        <p:nvSpPr>
          <p:cNvPr id="3" name="Text Placeholder 2"/>
          <p:cNvSpPr>
            <a:spLocks noGrp="1"/>
          </p:cNvSpPr>
          <p:nvPr>
            <p:ph type="body" idx="1"/>
          </p:nvPr>
        </p:nvSpPr>
        <p:spPr>
          <a:xfrm>
            <a:off x="381000" y="1447800"/>
            <a:ext cx="6400800" cy="4572000"/>
          </a:xfrm>
        </p:spPr>
        <p:txBody>
          <a:bodyPr>
            <a:normAutofit/>
          </a:bodyPr>
          <a:lstStyle/>
          <a:p>
            <a:r>
              <a:rPr lang="en-US" dirty="0"/>
              <a:t>Slow rhythmic music is calming</a:t>
            </a:r>
          </a:p>
          <a:p>
            <a:r>
              <a:rPr lang="en-US" dirty="0"/>
              <a:t>Listening to lower tones rather than higher tones</a:t>
            </a:r>
          </a:p>
          <a:p>
            <a:r>
              <a:rPr lang="en-US" dirty="0"/>
              <a:t>Limiting unexpected loud sounds</a:t>
            </a:r>
          </a:p>
          <a:p>
            <a:r>
              <a:rPr lang="en-US" dirty="0"/>
              <a:t>Talking in slow low tones</a:t>
            </a:r>
          </a:p>
          <a:p>
            <a:r>
              <a:rPr lang="en-US" dirty="0"/>
              <a:t>Have a familiar person be the primary speaker rather than many voices</a:t>
            </a:r>
          </a:p>
          <a:p>
            <a:r>
              <a:rPr lang="en-US" dirty="0"/>
              <a:t>Use headphones to reduce auditory input</a:t>
            </a:r>
          </a:p>
          <a:p>
            <a:r>
              <a:rPr lang="en-US" dirty="0"/>
              <a:t>Closing the door to the room</a:t>
            </a:r>
          </a:p>
          <a:p>
            <a:r>
              <a:rPr lang="en-US" dirty="0"/>
              <a:t>Room assignment or in the PACU put is a more isolated area</a:t>
            </a:r>
          </a:p>
          <a:p>
            <a:endParaRPr lang="en-US" dirty="0"/>
          </a:p>
        </p:txBody>
      </p:sp>
    </p:spTree>
    <p:extLst>
      <p:ext uri="{BB962C8B-B14F-4D97-AF65-F5344CB8AC3E}">
        <p14:creationId xmlns:p14="http://schemas.microsoft.com/office/powerpoint/2010/main" val="3299093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077200" cy="2895600"/>
          </a:xfrm>
        </p:spPr>
        <p:txBody>
          <a:bodyPr/>
          <a:lstStyle/>
          <a:p>
            <a:r>
              <a:rPr lang="en-US" dirty="0"/>
              <a:t>Examples of oral and vestibular input</a:t>
            </a:r>
          </a:p>
        </p:txBody>
      </p:sp>
      <p:sp>
        <p:nvSpPr>
          <p:cNvPr id="3" name="Text Placeholder 2"/>
          <p:cNvSpPr>
            <a:spLocks noGrp="1"/>
          </p:cNvSpPr>
          <p:nvPr>
            <p:ph type="body" idx="1"/>
          </p:nvPr>
        </p:nvSpPr>
        <p:spPr>
          <a:xfrm>
            <a:off x="457200" y="685800"/>
            <a:ext cx="6459752" cy="4724400"/>
          </a:xfrm>
        </p:spPr>
        <p:txBody>
          <a:bodyPr/>
          <a:lstStyle/>
          <a:p>
            <a:r>
              <a:rPr lang="en-US" dirty="0"/>
              <a:t>Chewy toys, they can chew their shirts, hands or even an IV tubing</a:t>
            </a:r>
          </a:p>
          <a:p>
            <a:r>
              <a:rPr lang="en-US" dirty="0"/>
              <a:t>Chewing gum is calming </a:t>
            </a:r>
          </a:p>
          <a:p>
            <a:r>
              <a:rPr lang="en-US" dirty="0"/>
              <a:t>Sucking objects like pacifiers or a straw</a:t>
            </a:r>
          </a:p>
          <a:p>
            <a:r>
              <a:rPr lang="en-US" dirty="0"/>
              <a:t>For vestibular: moving in one direction such as swinging back and forth or jumping up and down or rocking</a:t>
            </a:r>
          </a:p>
        </p:txBody>
      </p:sp>
    </p:spTree>
    <p:extLst>
      <p:ext uri="{BB962C8B-B14F-4D97-AF65-F5344CB8AC3E}">
        <p14:creationId xmlns:p14="http://schemas.microsoft.com/office/powerpoint/2010/main" val="1440700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077200" cy="2895600"/>
          </a:xfrm>
        </p:spPr>
        <p:txBody>
          <a:bodyPr/>
          <a:lstStyle/>
          <a:p>
            <a:r>
              <a:rPr lang="en-US" dirty="0"/>
              <a:t>Story Telling</a:t>
            </a:r>
          </a:p>
        </p:txBody>
      </p:sp>
      <p:sp>
        <p:nvSpPr>
          <p:cNvPr id="3" name="Text Placeholder 2"/>
          <p:cNvSpPr>
            <a:spLocks noGrp="1"/>
          </p:cNvSpPr>
          <p:nvPr>
            <p:ph type="body" idx="1"/>
          </p:nvPr>
        </p:nvSpPr>
        <p:spPr>
          <a:xfrm>
            <a:off x="685800" y="2362200"/>
            <a:ext cx="6383552" cy="1905000"/>
          </a:xfrm>
        </p:spPr>
        <p:txBody>
          <a:bodyPr>
            <a:normAutofit/>
          </a:bodyPr>
          <a:lstStyle/>
          <a:p>
            <a:r>
              <a:rPr lang="en-US" sz="2400" dirty="0"/>
              <a:t>Charlie’s Story</a:t>
            </a:r>
          </a:p>
          <a:p>
            <a:r>
              <a:rPr lang="en-US" sz="2400" dirty="0"/>
              <a:t>JJ’s Story</a:t>
            </a:r>
          </a:p>
          <a:p>
            <a:r>
              <a:rPr lang="en-US" sz="2400" dirty="0"/>
              <a:t>Ripped from the headlines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99" y="1661351"/>
            <a:ext cx="3427521" cy="3748849"/>
          </a:xfrm>
          <a:prstGeom prst="rect">
            <a:avLst/>
          </a:prstGeom>
        </p:spPr>
      </p:pic>
    </p:spTree>
    <p:extLst>
      <p:ext uri="{BB962C8B-B14F-4D97-AF65-F5344CB8AC3E}">
        <p14:creationId xmlns:p14="http://schemas.microsoft.com/office/powerpoint/2010/main" val="2923151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2400"/>
            <a:ext cx="8305800" cy="6705600"/>
          </a:xfrm>
        </p:spPr>
        <p:txBody>
          <a:bodyPr>
            <a:normAutofit/>
          </a:bodyPr>
          <a:lstStyle/>
          <a:p>
            <a:r>
              <a:rPr lang="en-US" dirty="0"/>
              <a:t>What is Sensory Processing Disorder or SPD</a:t>
            </a:r>
          </a:p>
          <a:p>
            <a:pPr>
              <a:buNone/>
            </a:pPr>
            <a:endParaRPr lang="en-US" dirty="0"/>
          </a:p>
          <a:p>
            <a:pPr>
              <a:buNone/>
            </a:pPr>
            <a:r>
              <a:rPr lang="en-US" sz="2000" dirty="0"/>
              <a:t>Sensory processing is also called sensory integration. It is the way our nervous system receives messages from our senses and turns them to appropriate motor and behavioral responses. </a:t>
            </a:r>
          </a:p>
          <a:p>
            <a:pPr>
              <a:buNone/>
            </a:pP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conclusion</a:t>
            </a:r>
          </a:p>
        </p:txBody>
      </p:sp>
      <p:sp>
        <p:nvSpPr>
          <p:cNvPr id="3" name="Content Placeholder 2"/>
          <p:cNvSpPr>
            <a:spLocks noGrp="1"/>
          </p:cNvSpPr>
          <p:nvPr>
            <p:ph idx="1"/>
          </p:nvPr>
        </p:nvSpPr>
        <p:spPr/>
        <p:txBody>
          <a:bodyPr/>
          <a:lstStyle/>
          <a:p>
            <a:r>
              <a:rPr lang="en-US" dirty="0"/>
              <a:t>Body poll:</a:t>
            </a:r>
          </a:p>
          <a:p>
            <a:pPr marL="0" indent="0">
              <a:buNone/>
            </a:pPr>
            <a:endParaRPr lang="en-US" sz="2000" dirty="0"/>
          </a:p>
          <a:p>
            <a:pPr marL="457200" indent="-457200">
              <a:buAutoNum type="arabicPeriod"/>
            </a:pPr>
            <a:r>
              <a:rPr lang="en-US" sz="2000" dirty="0"/>
              <a:t>How many have taken care of pts with some sensory processing issues?</a:t>
            </a:r>
          </a:p>
          <a:p>
            <a:pPr marL="457200" indent="-457200">
              <a:buAutoNum type="arabicPeriod"/>
            </a:pPr>
            <a:r>
              <a:rPr lang="en-US" sz="2000" dirty="0"/>
              <a:t>How many know of someone with a child who has some SPD?</a:t>
            </a:r>
          </a:p>
          <a:p>
            <a:pPr marL="457200" indent="-457200">
              <a:buAutoNum type="arabicPeriod"/>
            </a:pPr>
            <a:r>
              <a:rPr lang="en-US" sz="2000" dirty="0"/>
              <a:t>How many have a relative – child, brother, sister, cousin who has SPD?</a:t>
            </a:r>
          </a:p>
          <a:p>
            <a:pPr marL="457200" indent="-457200">
              <a:buAutoNum type="arabicPeriod"/>
            </a:pPr>
            <a:endParaRPr lang="en-US" sz="2000" dirty="0"/>
          </a:p>
          <a:p>
            <a:pPr marL="0" indent="0">
              <a:buNone/>
            </a:pPr>
            <a:endParaRPr lang="en-US" sz="2000" dirty="0"/>
          </a:p>
          <a:p>
            <a:pPr marL="0" indent="0">
              <a:buNone/>
            </a:pPr>
            <a:endParaRPr lang="en-US" dirty="0"/>
          </a:p>
        </p:txBody>
      </p:sp>
    </p:spTree>
    <p:extLst>
      <p:ext uri="{BB962C8B-B14F-4D97-AF65-F5344CB8AC3E}">
        <p14:creationId xmlns:p14="http://schemas.microsoft.com/office/powerpoint/2010/main" val="78810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r>
              <a:rPr lang="en-US" sz="3200" dirty="0"/>
              <a:t>QUESTIONS?</a:t>
            </a:r>
          </a:p>
        </p:txBody>
      </p:sp>
    </p:spTree>
    <p:extLst>
      <p:ext uri="{BB962C8B-B14F-4D97-AF65-F5344CB8AC3E}">
        <p14:creationId xmlns:p14="http://schemas.microsoft.com/office/powerpoint/2010/main" val="2501615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Madison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29000" y="838200"/>
            <a:ext cx="5181600" cy="5181600"/>
          </a:xfrm>
        </p:spPr>
      </p:pic>
    </p:spTree>
    <p:extLst>
      <p:ext uri="{BB962C8B-B14F-4D97-AF65-F5344CB8AC3E}">
        <p14:creationId xmlns:p14="http://schemas.microsoft.com/office/powerpoint/2010/main" val="327923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743200"/>
            <a:ext cx="8077200" cy="685800"/>
          </a:xfrm>
        </p:spPr>
        <p:txBody>
          <a:bodyPr>
            <a:normAutofit fontScale="90000"/>
          </a:bodyPr>
          <a:lstStyle/>
          <a:p>
            <a:r>
              <a:rPr lang="en-US" dirty="0"/>
              <a:t>People or children that have SPD or SID ( Sensory Integration </a:t>
            </a:r>
            <a:r>
              <a:rPr lang="en-US" dirty="0" err="1"/>
              <a:t>dsyfunction</a:t>
            </a:r>
            <a:r>
              <a:rPr lang="en-US" dirty="0"/>
              <a:t>)  find it difficult to process the messages and act on the information received from the senses- it is likened to having a “traffic jam”. We take for granted taking a bite from your sandwich, riding a bike, or even reading a book. These actions need successful processing for them to happen</a:t>
            </a:r>
          </a:p>
        </p:txBody>
      </p:sp>
      <p:sp>
        <p:nvSpPr>
          <p:cNvPr id="4" name="Text Placeholder 3"/>
          <p:cNvSpPr>
            <a:spLocks noGrp="1"/>
          </p:cNvSpPr>
          <p:nvPr>
            <p:ph type="body" idx="1"/>
          </p:nvPr>
        </p:nvSpPr>
        <p:spPr>
          <a:xfrm>
            <a:off x="523783" y="-609600"/>
            <a:ext cx="8086817" cy="2438400"/>
          </a:xfrm>
        </p:spPr>
        <p:txBody>
          <a:bodyPr/>
          <a:lstStyle/>
          <a:p>
            <a:r>
              <a:rPr lang="en-US" dirty="0"/>
              <a:t>Continuation:</a:t>
            </a:r>
          </a:p>
          <a:p>
            <a:endParaRPr lang="en-US" dirty="0"/>
          </a:p>
        </p:txBody>
      </p:sp>
    </p:spTree>
    <p:extLst>
      <p:ext uri="{BB962C8B-B14F-4D97-AF65-F5344CB8AC3E}">
        <p14:creationId xmlns:p14="http://schemas.microsoft.com/office/powerpoint/2010/main" val="227907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762000"/>
            <a:ext cx="2209800" cy="22747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436" y="3044415"/>
            <a:ext cx="5111496" cy="24574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81000"/>
            <a:ext cx="3429000" cy="6096000"/>
          </a:xfrm>
          <a:prstGeom prst="rect">
            <a:avLst/>
          </a:prstGeom>
        </p:spPr>
      </p:pic>
    </p:spTree>
    <p:extLst>
      <p:ext uri="{BB962C8B-B14F-4D97-AF65-F5344CB8AC3E}">
        <p14:creationId xmlns:p14="http://schemas.microsoft.com/office/powerpoint/2010/main" val="227969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278" y="0"/>
            <a:ext cx="4693444" cy="6858000"/>
          </a:xfrm>
          <a:prstGeom prst="rect">
            <a:avLst/>
          </a:prstGeom>
        </p:spPr>
      </p:pic>
    </p:spTree>
    <p:extLst>
      <p:ext uri="{BB962C8B-B14F-4D97-AF65-F5344CB8AC3E}">
        <p14:creationId xmlns:p14="http://schemas.microsoft.com/office/powerpoint/2010/main" val="4112861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077200" cy="2895600"/>
          </a:xfrm>
        </p:spPr>
        <p:txBody>
          <a:bodyPr/>
          <a:lstStyle/>
          <a:p>
            <a:r>
              <a:rPr lang="en-US" dirty="0"/>
              <a:t>Sensory modulation disorder is one of the categories of SPD</a:t>
            </a:r>
            <a:br>
              <a:rPr lang="en-US" dirty="0"/>
            </a:br>
            <a:endParaRPr lang="en-US" dirty="0"/>
          </a:p>
        </p:txBody>
      </p:sp>
      <p:sp>
        <p:nvSpPr>
          <p:cNvPr id="3" name="Text Placeholder 2"/>
          <p:cNvSpPr>
            <a:spLocks noGrp="1"/>
          </p:cNvSpPr>
          <p:nvPr>
            <p:ph type="body" idx="1"/>
          </p:nvPr>
        </p:nvSpPr>
        <p:spPr>
          <a:xfrm>
            <a:off x="609600" y="1524000"/>
            <a:ext cx="6840752" cy="6934200"/>
          </a:xfrm>
        </p:spPr>
        <p:txBody>
          <a:bodyPr>
            <a:normAutofit/>
          </a:bodyPr>
          <a:lstStyle/>
          <a:p>
            <a:r>
              <a:rPr lang="en-US" sz="2400" dirty="0"/>
              <a:t>Three subtypes:</a:t>
            </a:r>
          </a:p>
          <a:p>
            <a:pPr marL="342900" indent="-342900">
              <a:buAutoNum type="arabicPeriod"/>
            </a:pPr>
            <a:r>
              <a:rPr lang="en-US" sz="2400" dirty="0"/>
              <a:t>Sensory over responsivity</a:t>
            </a:r>
          </a:p>
          <a:p>
            <a:pPr marL="342900" indent="-342900">
              <a:buAutoNum type="arabicPeriod"/>
            </a:pPr>
            <a:r>
              <a:rPr lang="en-US" sz="2400" dirty="0"/>
              <a:t>Sensory under responsivity</a:t>
            </a:r>
          </a:p>
          <a:p>
            <a:pPr marL="342900" indent="-342900">
              <a:buAutoNum type="arabicPeriod"/>
            </a:pPr>
            <a:r>
              <a:rPr lang="en-US" sz="2400" dirty="0"/>
              <a:t>Sensory craving/seeking</a:t>
            </a:r>
          </a:p>
        </p:txBody>
      </p:sp>
    </p:spTree>
    <p:extLst>
      <p:ext uri="{BB962C8B-B14F-4D97-AF65-F5344CB8AC3E}">
        <p14:creationId xmlns:p14="http://schemas.microsoft.com/office/powerpoint/2010/main" val="3099461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077200" cy="2895600"/>
          </a:xfrm>
        </p:spPr>
        <p:txBody>
          <a:bodyPr/>
          <a:lstStyle/>
          <a:p>
            <a:r>
              <a:rPr lang="en-US" dirty="0"/>
              <a:t>Signs and symptoms of over-responsivity</a:t>
            </a:r>
          </a:p>
        </p:txBody>
      </p:sp>
      <p:sp>
        <p:nvSpPr>
          <p:cNvPr id="3" name="Text Placeholder 2"/>
          <p:cNvSpPr>
            <a:spLocks noGrp="1"/>
          </p:cNvSpPr>
          <p:nvPr>
            <p:ph type="body" idx="1"/>
          </p:nvPr>
        </p:nvSpPr>
        <p:spPr>
          <a:xfrm>
            <a:off x="533400" y="2209800"/>
            <a:ext cx="6383552" cy="4419600"/>
          </a:xfrm>
        </p:spPr>
        <p:txBody>
          <a:bodyPr/>
          <a:lstStyle/>
          <a:p>
            <a:r>
              <a:rPr lang="en-US" dirty="0"/>
              <a:t>Dislike textures such as found in fabrics or foods</a:t>
            </a:r>
          </a:p>
          <a:p>
            <a:r>
              <a:rPr lang="en-US" dirty="0"/>
              <a:t>Avoid crowds and noisy places</a:t>
            </a:r>
          </a:p>
          <a:p>
            <a:r>
              <a:rPr lang="en-US" dirty="0"/>
              <a:t>Motion sickness not related to other medical explanation</a:t>
            </a:r>
          </a:p>
          <a:p>
            <a:r>
              <a:rPr lang="en-US" dirty="0"/>
              <a:t>Refuse normal skin contact such as kissing, hugging or cuddling</a:t>
            </a:r>
          </a:p>
          <a:p>
            <a:r>
              <a:rPr lang="en-US" dirty="0"/>
              <a:t>Feel seriously discomforted by normal sounds, light, movement, smells</a:t>
            </a:r>
          </a:p>
          <a:p>
            <a:r>
              <a:rPr lang="en-US" dirty="0"/>
              <a:t>Picky eaters</a:t>
            </a:r>
          </a:p>
          <a:p>
            <a:r>
              <a:rPr lang="en-US" dirty="0"/>
              <a:t>Sleep disorder- waking  to minor sounds or problem falling asleep because of sensory overload</a:t>
            </a:r>
          </a:p>
          <a:p>
            <a:r>
              <a:rPr lang="en-US" dirty="0"/>
              <a:t>Difficulty to self calm</a:t>
            </a:r>
          </a:p>
          <a:p>
            <a:endParaRPr lang="en-US" dirty="0"/>
          </a:p>
          <a:p>
            <a:endParaRPr lang="en-US" dirty="0"/>
          </a:p>
          <a:p>
            <a:endParaRPr lang="en-US" dirty="0"/>
          </a:p>
        </p:txBody>
      </p:sp>
    </p:spTree>
    <p:extLst>
      <p:ext uri="{BB962C8B-B14F-4D97-AF65-F5344CB8AC3E}">
        <p14:creationId xmlns:p14="http://schemas.microsoft.com/office/powerpoint/2010/main" val="167370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077200" cy="2895600"/>
          </a:xfrm>
        </p:spPr>
        <p:txBody>
          <a:bodyPr/>
          <a:lstStyle/>
          <a:p>
            <a:r>
              <a:rPr lang="en-US" dirty="0"/>
              <a:t>S&amp;S from Under responsivity</a:t>
            </a:r>
          </a:p>
        </p:txBody>
      </p:sp>
      <p:sp>
        <p:nvSpPr>
          <p:cNvPr id="3" name="Text Placeholder 2"/>
          <p:cNvSpPr>
            <a:spLocks noGrp="1"/>
          </p:cNvSpPr>
          <p:nvPr>
            <p:ph type="body" idx="1"/>
          </p:nvPr>
        </p:nvSpPr>
        <p:spPr>
          <a:xfrm>
            <a:off x="533400" y="1600200"/>
            <a:ext cx="6383552" cy="4419600"/>
          </a:xfrm>
        </p:spPr>
        <p:txBody>
          <a:bodyPr/>
          <a:lstStyle/>
          <a:p>
            <a:r>
              <a:rPr lang="en-US" dirty="0"/>
              <a:t>Show difficulty waking up</a:t>
            </a:r>
          </a:p>
          <a:p>
            <a:r>
              <a:rPr lang="en-US" dirty="0"/>
              <a:t>Appear unreactive or slow</a:t>
            </a:r>
          </a:p>
          <a:p>
            <a:r>
              <a:rPr lang="en-US" dirty="0"/>
              <a:t>Be unaware of pain or other people</a:t>
            </a:r>
          </a:p>
          <a:p>
            <a:r>
              <a:rPr lang="en-US" dirty="0"/>
              <a:t>Might appear deaf even when auditory functions have been tested</a:t>
            </a:r>
          </a:p>
          <a:p>
            <a:r>
              <a:rPr lang="en-US" dirty="0"/>
              <a:t>Child might be difficult to toilet train- they are unaware of being wet or soiled</a:t>
            </a:r>
          </a:p>
        </p:txBody>
      </p:sp>
    </p:spTree>
    <p:extLst>
      <p:ext uri="{BB962C8B-B14F-4D97-AF65-F5344CB8AC3E}">
        <p14:creationId xmlns:p14="http://schemas.microsoft.com/office/powerpoint/2010/main" val="1613197557"/>
      </p:ext>
    </p:extLst>
  </p:cSld>
  <p:clrMapOvr>
    <a:masterClrMapping/>
  </p:clrMapOvr>
</p:sld>
</file>

<file path=ppt/theme/theme1.xml><?xml version="1.0" encoding="utf-8"?>
<a:theme xmlns:a="http://schemas.openxmlformats.org/drawingml/2006/main" name="Sl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4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384</TotalTime>
  <Words>1177</Words>
  <Application>Microsoft Office PowerPoint</Application>
  <PresentationFormat>On-screen Show (4:3)</PresentationFormat>
  <Paragraphs>164</Paragraphs>
  <Slides>32</Slides>
  <Notes>32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Calibri</vt:lpstr>
      <vt:lpstr>Century Gothic</vt:lpstr>
      <vt:lpstr>Wingdings 3</vt:lpstr>
      <vt:lpstr>Slice</vt:lpstr>
      <vt:lpstr>Optimizing Care for the Pediatric pt with Sensory needs</vt:lpstr>
      <vt:lpstr>Objectives</vt:lpstr>
      <vt:lpstr>PowerPoint Presentation</vt:lpstr>
      <vt:lpstr>People or children that have SPD or SID ( Sensory Integration dsyfunction)  find it difficult to process the messages and act on the information received from the senses- it is likened to having a “traffic jam”. We take for granted taking a bite from your sandwich, riding a bike, or even reading a book. These actions need successful processing for them to happen</vt:lpstr>
      <vt:lpstr>PowerPoint Presentation</vt:lpstr>
      <vt:lpstr>PowerPoint Presentation</vt:lpstr>
      <vt:lpstr>Sensory modulation disorder is one of the categories of SPD </vt:lpstr>
      <vt:lpstr>Signs and symptoms of over-responsivity</vt:lpstr>
      <vt:lpstr>S&amp;S from Under responsivity</vt:lpstr>
      <vt:lpstr>S&amp;S of sensory craving</vt:lpstr>
      <vt:lpstr>What is Autism?</vt:lpstr>
      <vt:lpstr>Autism Fact and Stats</vt:lpstr>
      <vt:lpstr>More facts</vt:lpstr>
      <vt:lpstr>RACE CAR DRIVER Jamie mcMURRAY TALKS ABOUT aUTISM</vt:lpstr>
      <vt:lpstr>PowerPoint Presentation</vt:lpstr>
      <vt:lpstr>PowerPoint Presentation</vt:lpstr>
      <vt:lpstr>PowerPoint Presentation</vt:lpstr>
      <vt:lpstr>this is a graph up to 2009, in 2014 the prevalence is 1 In 68 </vt:lpstr>
      <vt:lpstr>Strategies to help Optimize how to care for pts with SPD/Autism</vt:lpstr>
      <vt:lpstr>Strategies </vt:lpstr>
      <vt:lpstr>In the healthcare setting children who are extra sensitive to sensory information may have difficulty with some of their medical care</vt:lpstr>
      <vt:lpstr>PowerPoint Presentation</vt:lpstr>
      <vt:lpstr>Calming Sensory Strategies</vt:lpstr>
      <vt:lpstr>Examples of proprioceptive Input:</vt:lpstr>
      <vt:lpstr>Examples of tactile input</vt:lpstr>
      <vt:lpstr>Examples of visual input</vt:lpstr>
      <vt:lpstr>Examples of auditory input </vt:lpstr>
      <vt:lpstr>Examples of oral and vestibular input</vt:lpstr>
      <vt:lpstr>Story Telling</vt:lpstr>
      <vt:lpstr>In conclusion</vt:lpstr>
      <vt:lpstr>Thank you!!!</vt:lpstr>
      <vt:lpstr>My Madison</vt:lpstr>
    </vt:vector>
  </TitlesOfParts>
  <Company>CMH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Neurosensory disorders</dc:title>
  <dc:creator>aholcomb</dc:creator>
  <cp:lastModifiedBy>McNulty's</cp:lastModifiedBy>
  <cp:revision>101</cp:revision>
  <dcterms:created xsi:type="dcterms:W3CDTF">2015-02-11T21:15:16Z</dcterms:created>
  <dcterms:modified xsi:type="dcterms:W3CDTF">2017-06-09T15:35:41Z</dcterms:modified>
</cp:coreProperties>
</file>